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6" r:id="rId5"/>
    <p:sldId id="263" r:id="rId6"/>
    <p:sldId id="261" r:id="rId7"/>
    <p:sldId id="267" r:id="rId8"/>
    <p:sldId id="268" r:id="rId9"/>
    <p:sldId id="269" r:id="rId10"/>
    <p:sldId id="270" r:id="rId11"/>
    <p:sldId id="275" r:id="rId12"/>
    <p:sldId id="271" r:id="rId13"/>
    <p:sldId id="272" r:id="rId14"/>
    <p:sldId id="273" r:id="rId15"/>
    <p:sldId id="276" r:id="rId16"/>
    <p:sldId id="277" r:id="rId17"/>
    <p:sldId id="274" r:id="rId18"/>
    <p:sldId id="279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9CBA696-C196-4A9B-730F-EAE00D9F9359}" name="Laura Schiemann | Gesicht Zeigen!" initials="LS|GZ" userId="S::Schiemann@gesichtzeigen.de::d48d3a77-3643-4c68-a90d-dafe0a3f4fe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63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87584" autoAdjust="0"/>
  </p:normalViewPr>
  <p:slideViewPr>
    <p:cSldViewPr snapToGrid="0">
      <p:cViewPr varScale="1">
        <p:scale>
          <a:sx n="67" d="100"/>
          <a:sy n="67" d="100"/>
        </p:scale>
        <p:origin x="4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9A5CE6-4146-4E66-94E0-9EB695F87BA5}" type="datetimeFigureOut">
              <a:rPr lang="de-DE" smtClean="0"/>
              <a:t>05.05.2023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B90DC-01D7-4E86-92C9-FA5D619927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8167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Lesen Sie nun den Text aus dem Einführungsheft zum Spielstart vor. Dieser korrespondiert mit der Präsentation. Jede der folgenden Folien unterstützt visuell den Text einer Seite des Hefts.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9B90DC-01D7-4E86-92C9-FA5D619927C7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8463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Ergänzen Sie hier Auswertungsfragen oder Arbeitsaufträge.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9B90DC-01D7-4E86-92C9-FA5D619927C7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5089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Hier sind alle Rollen zu sehen. Wenn Sie sich gegen die Moderation durch ein externes Mitglied der Schulkonferenz entschieden haben, nehmen Sie die Rolle heraus, um die Schüler*innen nicht zu verwirren.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9B90DC-01D7-4E86-92C9-FA5D619927C7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9745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Sie können die Präsentation bearbeiten. Beschreiben Sie, wie Sie sich die Sitzordnung vorgestellt haben und integrieren Sie ggf. die Gruppeneinteilung.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9B90DC-01D7-4E86-92C9-FA5D619927C7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9045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Bearbeiten Sie die Arbeitsaufträge, wenn Ihnen das sinnvoll erscheint.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9B90DC-01D7-4E86-92C9-FA5D619927C7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8661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Bearbeiten Sie die Arbeitsaufträge, wenn Ihnen das sinnvoll erscheint.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9B90DC-01D7-4E86-92C9-FA5D619927C7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6412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Bearbeiten Sie die Arbeitsaufträge, wenn Ihnen das sinnvoll erscheint.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9B90DC-01D7-4E86-92C9-FA5D619927C7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0981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Bearbeiten Sie die Arbeitsaufträge, wenn Ihnen das sinnvoll erscheint. Die Folie korrespondiert mit Variante A.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9B90DC-01D7-4E86-92C9-FA5D619927C7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9031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Bearbeiten Sie die Arbeitsaufträge, wenn Ihnen das sinnvoll erscheint. Die Folie korrespondiert mit Variante B.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9B90DC-01D7-4E86-92C9-FA5D619927C7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95718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Diese Folie ist zur Bearbeitung durch die Moderation gedacht. Hier kann der Text direkt für alle sichtbar geändert werden.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9B90DC-01D7-4E86-92C9-FA5D619927C7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5629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069C73-6884-B967-8890-79E04FCFFB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0679744-A752-45A8-5EEF-DE7AE5946F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1339BD0-49CD-1473-C1DE-CB77FDC47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0C0E9-0299-49C4-8E2A-75ADFDC61A68}" type="datetimeFigureOut">
              <a:rPr lang="de-DE" smtClean="0"/>
              <a:t>05.05.2023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B140498-C8C0-A42C-BB8B-C6563CE25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45E7937-B52F-17BA-CF3A-F95FAD205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3F03-A9C7-46D4-9A76-8FA4932AEA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8389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785891-5592-6FD5-0D2D-C927C47ED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8C61F4A-0E65-1695-B6B5-5EDD50B924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A5EC0AF-A701-62CA-D5C2-2D5F3554B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0C0E9-0299-49C4-8E2A-75ADFDC61A68}" type="datetimeFigureOut">
              <a:rPr lang="de-DE" smtClean="0"/>
              <a:t>05.05.2023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D1A8B8C-9633-A2DC-E24F-07165D27A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3286DC-ADA3-0E03-B88B-E9A1FD553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3F03-A9C7-46D4-9A76-8FA4932AEA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6795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CB8322B-172B-3B37-2568-78F6F51E73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47A91F9-6E13-6ACA-CCF7-09E431FE90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3CB9A3C-C42A-9F61-2DE4-6664A6E9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0C0E9-0299-49C4-8E2A-75ADFDC61A68}" type="datetimeFigureOut">
              <a:rPr lang="de-DE" smtClean="0"/>
              <a:t>05.05.2023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EF6BCB6-E6B2-6F01-C118-F06261602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A46307B-1BBE-D2E1-8933-86473974F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3F03-A9C7-46D4-9A76-8FA4932AEA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9374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61DA11-357C-3CEF-9FB8-06DB3F14B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6D261AA-E679-B4BD-B8A9-6D6CE2625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CE9713-30AF-6AF3-0A55-F74C54A4B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0C0E9-0299-49C4-8E2A-75ADFDC61A68}" type="datetimeFigureOut">
              <a:rPr lang="de-DE" smtClean="0"/>
              <a:t>05.05.2023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EA4FD99-4EF7-BD66-061A-6CD03C820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F5D7E5C-463E-4B84-678C-BE2659D61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3F03-A9C7-46D4-9A76-8FA4932AEA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9115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4D8F66-5C7E-A2D3-7D95-01BC36229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47674F4-EA11-B55F-2377-422C0AA9D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4A9AAA7-8BE9-8850-AABA-D46043B33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0C0E9-0299-49C4-8E2A-75ADFDC61A68}" type="datetimeFigureOut">
              <a:rPr lang="de-DE" smtClean="0"/>
              <a:t>05.05.2023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2F00D3B-9179-B7C3-C4BD-9041D3C36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317FC62-912D-D78B-C425-304C6BC5D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3F03-A9C7-46D4-9A76-8FA4932AEA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1543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F97A27-B936-F5D5-9742-4F621F069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D92CE1-0C67-E5B5-38CF-3B4D876464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E0ED95E-CCB4-741E-821F-BFEA39191E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0F31227-4B4B-AA1B-A4E8-6A6F207FB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0C0E9-0299-49C4-8E2A-75ADFDC61A68}" type="datetimeFigureOut">
              <a:rPr lang="de-DE" smtClean="0"/>
              <a:t>05.05.2023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79F8299-3B79-299B-132A-0EA3A3E09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53A1350-9A38-B8B3-88E7-29D054C86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3F03-A9C7-46D4-9A76-8FA4932AEA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7909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7A7D7B-955D-8991-35AF-132D0C34B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ACEC163-BB03-7769-ACD5-8E1103584F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95A5293-79DF-A7DC-107A-13C061CAC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5A80B74-A0DC-7340-6823-9A18C45B0C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400D423-5C9A-BAEA-C67D-0E28E069D9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351BB9A-1A22-673D-E7D4-EF96A1A75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0C0E9-0299-49C4-8E2A-75ADFDC61A68}" type="datetimeFigureOut">
              <a:rPr lang="de-DE" smtClean="0"/>
              <a:t>05.05.2023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8469938-52FF-3F67-ADE0-5BF7EE91F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836D94C-A920-6B26-A018-55617D976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3F03-A9C7-46D4-9A76-8FA4932AEA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480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EF68D7-9554-0639-A02D-6E779F942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5E9337D-4D96-E26A-1ABE-5F7E32D10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0C0E9-0299-49C4-8E2A-75ADFDC61A68}" type="datetimeFigureOut">
              <a:rPr lang="de-DE" smtClean="0"/>
              <a:t>05.05.2023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3602D83-94B9-3213-56DB-C646F566E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51B78CA-538A-6B6B-1DA3-540C8C532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3F03-A9C7-46D4-9A76-8FA4932AEA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6767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31AEE9D-3F77-7EA7-66A0-15B647DF7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0C0E9-0299-49C4-8E2A-75ADFDC61A68}" type="datetimeFigureOut">
              <a:rPr lang="de-DE" smtClean="0"/>
              <a:t>05.05.2023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68F4DE0-73F7-C0A6-DAF1-BFBDEB005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E78E78-A8AD-606F-43BB-3B1C4BBAC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3F03-A9C7-46D4-9A76-8FA4932AEA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1328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AEBD09-4C15-AA02-EAD4-3D83CF6F4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B1D938C-B439-35FA-00D2-F06DB12E9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4FF8E35-95CD-9BAE-C05F-6223CA741D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629A520-5003-F7F4-F657-88DEBAE9E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0C0E9-0299-49C4-8E2A-75ADFDC61A68}" type="datetimeFigureOut">
              <a:rPr lang="de-DE" smtClean="0"/>
              <a:t>05.05.2023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4C3A50C-62D7-FBC5-3735-A8B1D2EED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9F3BF45-E40F-FEA1-9FB4-DE8F5381A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3F03-A9C7-46D4-9A76-8FA4932AEA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4722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B82A62-6DB2-5499-8B09-BB3CED8C4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D889E4B-D990-8D27-E654-5B3FB41F9A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5063AFA-C9B1-8E5A-A337-5ED6466DDD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8986249-331E-AC08-8D85-39A7FFA44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0C0E9-0299-49C4-8E2A-75ADFDC61A68}" type="datetimeFigureOut">
              <a:rPr lang="de-DE" smtClean="0"/>
              <a:t>05.05.2023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AF73DA7-486E-F891-9475-4B210B944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8A4AA89-9C1F-32FF-E1A4-5A505B3CD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E3F03-A9C7-46D4-9A76-8FA4932AEA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7143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9724CAD-C4D8-4B76-10A3-41451C134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D07296A-D915-C794-E28B-22420D1C08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3AB59D0-1E60-37BB-F494-150A191034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0C0E9-0299-49C4-8E2A-75ADFDC61A68}" type="datetimeFigureOut">
              <a:rPr lang="de-DE" smtClean="0"/>
              <a:t>05.05.2023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040B2F2-DB15-3DBC-FD9F-90136A1E24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AF68CA-E481-4A80-175F-78AE2376A9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E3F03-A9C7-46D4-9A76-8FA4932AEA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0202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8.jpe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3.pn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2.jpe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6D9B0811-D03A-E0EF-6D26-34534A431B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4F4D6E61-70F3-A090-E5C4-3869C3BCC1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8A7E794A-EE9B-6B2D-F086-93A9735E5F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5" b="3151"/>
          <a:stretch/>
        </p:blipFill>
        <p:spPr>
          <a:xfrm>
            <a:off x="1057275" y="0"/>
            <a:ext cx="10210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198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7A3100B1-6E88-55A3-ABC2-516D68DD3C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227" y="5087295"/>
            <a:ext cx="1001821" cy="1596152"/>
          </a:xfrm>
          <a:prstGeom prst="rect">
            <a:avLst/>
          </a:prstGeom>
        </p:spPr>
      </p:pic>
      <p:pic>
        <p:nvPicPr>
          <p:cNvPr id="9" name="Grafik 8" descr="Ein Bild, das Text, ClipArt, Visitenkarte enthält.&#10;&#10;Automatisch generierte Beschreibung">
            <a:extLst>
              <a:ext uri="{FF2B5EF4-FFF2-40B4-BE49-F238E27FC236}">
                <a16:creationId xmlns:a16="http://schemas.microsoft.com/office/drawing/2014/main" id="{28A13C51-89DA-0DEF-6FB8-EE44F71FB7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74" y="0"/>
            <a:ext cx="3408426" cy="1285381"/>
          </a:xfrm>
          <a:prstGeom prst="rect">
            <a:avLst/>
          </a:prstGeom>
        </p:spPr>
      </p:pic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35DD6BFF-7D46-9763-975A-F29809CF06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3"/>
          <a:stretch/>
        </p:blipFill>
        <p:spPr>
          <a:xfrm>
            <a:off x="673354" y="0"/>
            <a:ext cx="5033772" cy="2027428"/>
          </a:xfrm>
        </p:spPr>
      </p:pic>
      <p:pic>
        <p:nvPicPr>
          <p:cNvPr id="6" name="Grafik 5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21965B9F-F4A7-B765-1A3B-F4EF2B159B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44" y="2017268"/>
            <a:ext cx="3390616" cy="172800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368AD32-0D10-9310-FB7A-1FE19B0A79D3}"/>
              </a:ext>
            </a:extLst>
          </p:cNvPr>
          <p:cNvSpPr txBox="1"/>
          <p:nvPr/>
        </p:nvSpPr>
        <p:spPr>
          <a:xfrm>
            <a:off x="3989556" y="2275333"/>
            <a:ext cx="74925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/>
              <a:t>Zeigt, wo ihr steht und </a:t>
            </a:r>
          </a:p>
          <a:p>
            <a:r>
              <a:rPr lang="de-DE" sz="3600" b="1"/>
              <a:t>findet Mehrheiten!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E6958AD8-1435-C052-AB91-45284D12101F}"/>
              </a:ext>
            </a:extLst>
          </p:cNvPr>
          <p:cNvSpPr txBox="1">
            <a:spLocks/>
          </p:cNvSpPr>
          <p:nvPr/>
        </p:nvSpPr>
        <p:spPr>
          <a:xfrm>
            <a:off x="838200" y="3723568"/>
            <a:ext cx="9667240" cy="29534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dirty="0"/>
              <a:t>Lest die dritte Rollenkarte und sprecht über eure Einstellungen.</a:t>
            </a:r>
          </a:p>
          <a:p>
            <a:r>
              <a:rPr lang="de-DE" sz="2400" b="1" dirty="0"/>
              <a:t>Wo könntet ihr Kompromisse eingehen? Was darf in keinem Fall in der Schulordnung stehen?</a:t>
            </a:r>
            <a:endParaRPr lang="de-DE" sz="2400" dirty="0"/>
          </a:p>
          <a:p>
            <a:r>
              <a:rPr lang="de-DE" sz="2400" dirty="0"/>
              <a:t>Gleich gibt es ein Positionierungsspiel, um ein </a:t>
            </a:r>
            <a:r>
              <a:rPr lang="de-DE" sz="2400" b="1" dirty="0"/>
              <a:t>Stimmungsbild</a:t>
            </a:r>
            <a:r>
              <a:rPr lang="de-DE" sz="2400" dirty="0"/>
              <a:t> zu gewinnen. Überlegt, </a:t>
            </a:r>
            <a:r>
              <a:rPr lang="de-DE" sz="2400" b="1" dirty="0"/>
              <a:t>wer von euch bei welchem Thema nach vorne geht </a:t>
            </a:r>
            <a:r>
              <a:rPr lang="de-DE" sz="2400" dirty="0"/>
              <a:t>und eure Rolle spielt.</a:t>
            </a:r>
          </a:p>
          <a:p>
            <a:r>
              <a:rPr lang="de-DE" sz="2400" dirty="0"/>
              <a:t>Notiert euch, wer auf eurer Seite ist und wen ihr vielleicht überzeugen könntet!</a:t>
            </a:r>
            <a:endParaRPr lang="de-DE" sz="2400" b="1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5AC6CC77-3F5D-F577-B32C-C22C13E8A4C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0" t="16121"/>
          <a:stretch/>
        </p:blipFill>
        <p:spPr>
          <a:xfrm rot="1662080">
            <a:off x="5553540" y="1567273"/>
            <a:ext cx="6818245" cy="103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59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581A8C54-5371-BE9F-927B-E62682AA8C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042" y="1615328"/>
            <a:ext cx="3798481" cy="293519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A3100B1-6E88-55A3-ABC2-516D68DD3C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227" y="5087295"/>
            <a:ext cx="1001821" cy="1596152"/>
          </a:xfrm>
          <a:prstGeom prst="rect">
            <a:avLst/>
          </a:prstGeom>
        </p:spPr>
      </p:pic>
      <p:pic>
        <p:nvPicPr>
          <p:cNvPr id="9" name="Grafik 8" descr="Ein Bild, das Text, ClipArt, Visitenkarte enthält.&#10;&#10;Automatisch generierte Beschreibung">
            <a:extLst>
              <a:ext uri="{FF2B5EF4-FFF2-40B4-BE49-F238E27FC236}">
                <a16:creationId xmlns:a16="http://schemas.microsoft.com/office/drawing/2014/main" id="{28A13C51-89DA-0DEF-6FB8-EE44F71FB7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74" y="0"/>
            <a:ext cx="3408426" cy="1285381"/>
          </a:xfrm>
          <a:prstGeom prst="rect">
            <a:avLst/>
          </a:prstGeom>
        </p:spPr>
      </p:pic>
      <p:pic>
        <p:nvPicPr>
          <p:cNvPr id="4" name="Inhaltsplatzhalter 3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04634AB3-351F-1F51-1C9E-E2FEFC77D5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46" y="2174635"/>
            <a:ext cx="3293419" cy="1728000"/>
          </a:xfrm>
        </p:spPr>
      </p:pic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0F0AA2A0-B431-E181-A458-83FA6980BE5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50"/>
          <a:stretch/>
        </p:blipFill>
        <p:spPr>
          <a:xfrm>
            <a:off x="346202" y="0"/>
            <a:ext cx="7008876" cy="2220355"/>
          </a:xfrm>
          <a:prstGeom prst="rect">
            <a:avLst/>
          </a:prstGeom>
        </p:spPr>
      </p:pic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6DE3B6C2-DBDC-91DA-88BB-FBA523DB4E18}"/>
              </a:ext>
            </a:extLst>
          </p:cNvPr>
          <p:cNvSpPr txBox="1">
            <a:spLocks/>
          </p:cNvSpPr>
          <p:nvPr/>
        </p:nvSpPr>
        <p:spPr>
          <a:xfrm>
            <a:off x="838200" y="3729990"/>
            <a:ext cx="7832037" cy="2953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2200"/>
          </a:p>
          <a:p>
            <a:r>
              <a:rPr lang="de-DE" sz="2200" b="1"/>
              <a:t>Überlegt euch Argumente für eure Position! </a:t>
            </a:r>
          </a:p>
          <a:p>
            <a:r>
              <a:rPr lang="de-DE" sz="2200"/>
              <a:t>Findet euch in </a:t>
            </a:r>
            <a:r>
              <a:rPr lang="de-DE" sz="2200" b="1"/>
              <a:t>drei Expert*innenrunden </a:t>
            </a:r>
            <a:r>
              <a:rPr lang="de-DE" sz="2200"/>
              <a:t>zusammen und erarbeitet an jedem Tisch je eine Lösung zu einer dieser Fragen:</a:t>
            </a:r>
          </a:p>
          <a:p>
            <a:pPr lvl="1"/>
            <a:r>
              <a:rPr lang="de-DE" sz="2200"/>
              <a:t>Gruppe A: Wer darf Smartphones in der Schule benutzen?</a:t>
            </a:r>
          </a:p>
          <a:p>
            <a:pPr lvl="1"/>
            <a:r>
              <a:rPr lang="de-DE" sz="2200"/>
              <a:t>Gruppe B: Wann dürfen Smartphones genutzt werden?</a:t>
            </a:r>
          </a:p>
          <a:p>
            <a:pPr lvl="1"/>
            <a:r>
              <a:rPr lang="de-DE" sz="2200"/>
              <a:t>Gruppe C: Welche Vorbereitung ist notwendig?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EA02EAE-DEE6-01F4-C760-21E0C877C334}"/>
              </a:ext>
            </a:extLst>
          </p:cNvPr>
          <p:cNvSpPr txBox="1"/>
          <p:nvPr/>
        </p:nvSpPr>
        <p:spPr>
          <a:xfrm>
            <a:off x="3850640" y="2715469"/>
            <a:ext cx="4372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/>
              <a:t>Findet Kompromisse!</a:t>
            </a:r>
          </a:p>
        </p:txBody>
      </p:sp>
    </p:spTree>
    <p:extLst>
      <p:ext uri="{BB962C8B-B14F-4D97-AF65-F5344CB8AC3E}">
        <p14:creationId xmlns:p14="http://schemas.microsoft.com/office/powerpoint/2010/main" val="3311548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7A3100B1-6E88-55A3-ABC2-516D68DD3C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227" y="5087295"/>
            <a:ext cx="1001821" cy="1596152"/>
          </a:xfrm>
          <a:prstGeom prst="rect">
            <a:avLst/>
          </a:prstGeom>
        </p:spPr>
      </p:pic>
      <p:pic>
        <p:nvPicPr>
          <p:cNvPr id="9" name="Grafik 8" descr="Ein Bild, das Text, ClipArt, Visitenkarte enthält.&#10;&#10;Automatisch generierte Beschreibung">
            <a:extLst>
              <a:ext uri="{FF2B5EF4-FFF2-40B4-BE49-F238E27FC236}">
                <a16:creationId xmlns:a16="http://schemas.microsoft.com/office/drawing/2014/main" id="{28A13C51-89DA-0DEF-6FB8-EE44F71FB7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74" y="0"/>
            <a:ext cx="3408426" cy="1285381"/>
          </a:xfrm>
          <a:prstGeom prst="rect">
            <a:avLst/>
          </a:prstGeom>
        </p:spPr>
      </p:pic>
      <p:pic>
        <p:nvPicPr>
          <p:cNvPr id="4" name="Inhaltsplatzhalter 3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04634AB3-351F-1F51-1C9E-E2FEFC77D5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46" y="2174635"/>
            <a:ext cx="3293419" cy="1728000"/>
          </a:xfrm>
        </p:spPr>
      </p:pic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0F0AA2A0-B431-E181-A458-83FA6980BE5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50"/>
          <a:stretch/>
        </p:blipFill>
        <p:spPr>
          <a:xfrm>
            <a:off x="346202" y="0"/>
            <a:ext cx="7008876" cy="2220355"/>
          </a:xfrm>
          <a:prstGeom prst="rect">
            <a:avLst/>
          </a:prstGeom>
        </p:spPr>
      </p:pic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6DE3B6C2-DBDC-91DA-88BB-FBA523DB4E18}"/>
              </a:ext>
            </a:extLst>
          </p:cNvPr>
          <p:cNvSpPr txBox="1">
            <a:spLocks/>
          </p:cNvSpPr>
          <p:nvPr/>
        </p:nvSpPr>
        <p:spPr>
          <a:xfrm>
            <a:off x="838200" y="3729990"/>
            <a:ext cx="7610475" cy="2953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2400"/>
          </a:p>
          <a:p>
            <a:r>
              <a:rPr lang="de-DE" sz="2400"/>
              <a:t>Schaut euch den </a:t>
            </a:r>
            <a:r>
              <a:rPr lang="de-DE" sz="2400" b="1"/>
              <a:t>Antrag von Deniz Mutlu </a:t>
            </a:r>
            <a:r>
              <a:rPr lang="de-DE" sz="2400"/>
              <a:t>noch einmal in eurem Team an.</a:t>
            </a:r>
          </a:p>
          <a:p>
            <a:r>
              <a:rPr lang="de-DE" sz="2400"/>
              <a:t>Welche </a:t>
            </a:r>
            <a:r>
              <a:rPr lang="de-DE" sz="2400" b="1"/>
              <a:t>Änderungsvorschläge</a:t>
            </a:r>
            <a:r>
              <a:rPr lang="de-DE" sz="2400"/>
              <a:t> könnt ihr machen? </a:t>
            </a:r>
          </a:p>
          <a:p>
            <a:r>
              <a:rPr lang="de-DE" sz="2400"/>
              <a:t>Diskutiert mit den anderen in der großen Runde und versucht Kompromisse zu finden!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EA02EAE-DEE6-01F4-C760-21E0C877C334}"/>
              </a:ext>
            </a:extLst>
          </p:cNvPr>
          <p:cNvSpPr txBox="1"/>
          <p:nvPr/>
        </p:nvSpPr>
        <p:spPr>
          <a:xfrm>
            <a:off x="3850640" y="2715469"/>
            <a:ext cx="4372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/>
              <a:t>Findet Kompromisse!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74A29DC-D62A-B57F-0900-643341B8BB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64685">
            <a:off x="8304390" y="2432894"/>
            <a:ext cx="3311327" cy="231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703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7A3100B1-6E88-55A3-ABC2-516D68DD3C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227" y="5087295"/>
            <a:ext cx="1001821" cy="1596152"/>
          </a:xfrm>
          <a:prstGeom prst="rect">
            <a:avLst/>
          </a:prstGeom>
        </p:spPr>
      </p:pic>
      <p:pic>
        <p:nvPicPr>
          <p:cNvPr id="9" name="Grafik 8" descr="Ein Bild, das Text, ClipArt, Visitenkarte enthält.&#10;&#10;Automatisch generierte Beschreibung">
            <a:extLst>
              <a:ext uri="{FF2B5EF4-FFF2-40B4-BE49-F238E27FC236}">
                <a16:creationId xmlns:a16="http://schemas.microsoft.com/office/drawing/2014/main" id="{28A13C51-89DA-0DEF-6FB8-EE44F71FB7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74" y="0"/>
            <a:ext cx="3408426" cy="1285381"/>
          </a:xfrm>
          <a:prstGeom prst="rect">
            <a:avLst/>
          </a:prstGeom>
        </p:spPr>
      </p:pic>
      <p:pic>
        <p:nvPicPr>
          <p:cNvPr id="4" name="Inhaltsplatzhalter 3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04634AB3-351F-1F51-1C9E-E2FEFC77D5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442" y="1142831"/>
            <a:ext cx="3087582" cy="1620000"/>
          </a:xfrm>
        </p:spPr>
      </p:pic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6DE3B6C2-DBDC-91DA-88BB-FBA523DB4E18}"/>
              </a:ext>
            </a:extLst>
          </p:cNvPr>
          <p:cNvSpPr txBox="1">
            <a:spLocks/>
          </p:cNvSpPr>
          <p:nvPr/>
        </p:nvSpPr>
        <p:spPr>
          <a:xfrm>
            <a:off x="838200" y="3124201"/>
            <a:ext cx="9839325" cy="35592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de-DE" sz="2400" b="0" i="0" u="none" strike="noStrike" baseline="0">
                <a:solidFill>
                  <a:srgbClr val="7263A8"/>
                </a:solidFill>
                <a:latin typeface="AkzidenzGroteskBE-Md"/>
              </a:rPr>
              <a:t>Ich beantrage, dass es Ausnahmen zum Punkt 5 der Schulordnung geben soll!</a:t>
            </a:r>
          </a:p>
          <a:p>
            <a:pPr marL="0" indent="0" algn="l">
              <a:buNone/>
            </a:pPr>
            <a:r>
              <a:rPr lang="de-DE" sz="2400" b="0" i="0" u="none" strike="noStrike" baseline="0">
                <a:solidFill>
                  <a:srgbClr val="7263A8"/>
                </a:solidFill>
                <a:latin typeface="AkzidenzGroteskBE-Md"/>
              </a:rPr>
              <a:t>Es muss erlaubt sein, private digitale Geräte im Unterricht und in der Pause zu benutzen.</a:t>
            </a:r>
          </a:p>
          <a:p>
            <a:pPr marL="0" indent="0" algn="l">
              <a:buNone/>
            </a:pPr>
            <a:r>
              <a:rPr lang="de-DE" sz="2400" b="0" i="0" u="none" strike="noStrike" baseline="0">
                <a:solidFill>
                  <a:srgbClr val="7263A8"/>
                </a:solidFill>
                <a:latin typeface="AkzidenzGroteskBE-Md"/>
              </a:rPr>
              <a:t>Das soll für alle Schüler*innen der Frieda-Nadig-Schule gelten.</a:t>
            </a:r>
          </a:p>
          <a:p>
            <a:pPr marL="0" indent="0" algn="l">
              <a:buNone/>
            </a:pPr>
            <a:r>
              <a:rPr lang="de-DE" sz="2400" b="0" i="0" u="none" strike="noStrike" baseline="0">
                <a:solidFill>
                  <a:srgbClr val="7263A8"/>
                </a:solidFill>
                <a:latin typeface="AkzidenzGroteskBE-Md"/>
              </a:rPr>
              <a:t>Ein Training als Vorbereitung auf die verantwortungsvolle Nutzung ist notwendig. Deswegen machen alle Schüler*innen, die neu an die Schule kommen, einen Smartphone-Führerschein.</a:t>
            </a:r>
            <a:endParaRPr lang="de-DE" sz="2400">
              <a:solidFill>
                <a:srgbClr val="7263A8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734698A-0286-3194-C2C0-28EE28EAC1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267730"/>
            <a:ext cx="3396083" cy="195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6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7A3100B1-6E88-55A3-ABC2-516D68DD3C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227" y="5087295"/>
            <a:ext cx="1001821" cy="1596152"/>
          </a:xfrm>
          <a:prstGeom prst="rect">
            <a:avLst/>
          </a:prstGeom>
        </p:spPr>
      </p:pic>
      <p:pic>
        <p:nvPicPr>
          <p:cNvPr id="9" name="Grafik 8" descr="Ein Bild, das Text, ClipArt, Visitenkarte enthält.&#10;&#10;Automatisch generierte Beschreibung">
            <a:extLst>
              <a:ext uri="{FF2B5EF4-FFF2-40B4-BE49-F238E27FC236}">
                <a16:creationId xmlns:a16="http://schemas.microsoft.com/office/drawing/2014/main" id="{28A13C51-89DA-0DEF-6FB8-EE44F71FB7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74" y="0"/>
            <a:ext cx="3408426" cy="1285381"/>
          </a:xfrm>
          <a:prstGeom prst="rect">
            <a:avLst/>
          </a:prstGeom>
        </p:spPr>
      </p:pic>
      <p:pic>
        <p:nvPicPr>
          <p:cNvPr id="4" name="Inhaltsplatzhalter 3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F28DEC2E-27B1-4C9C-6280-B360F4B8E6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29"/>
          <a:stretch/>
        </p:blipFill>
        <p:spPr>
          <a:xfrm>
            <a:off x="308865" y="-4939"/>
            <a:ext cx="5783580" cy="2091436"/>
          </a:xfrm>
        </p:spPr>
      </p:pic>
      <p:pic>
        <p:nvPicPr>
          <p:cNvPr id="6" name="Grafik 5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A34645B6-DE95-6C94-622E-AAACB90DC6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65" y="2040777"/>
            <a:ext cx="3509545" cy="1728000"/>
          </a:xfrm>
          <a:prstGeom prst="rect">
            <a:avLst/>
          </a:prstGeom>
        </p:spPr>
      </p:pic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63BC11F0-80E4-1D7A-1152-BE2AAE8734D5}"/>
              </a:ext>
            </a:extLst>
          </p:cNvPr>
          <p:cNvSpPr txBox="1">
            <a:spLocks/>
          </p:cNvSpPr>
          <p:nvPr/>
        </p:nvSpPr>
        <p:spPr>
          <a:xfrm>
            <a:off x="838200" y="3729990"/>
            <a:ext cx="7832037" cy="2953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sz="2400"/>
          </a:p>
          <a:p>
            <a:r>
              <a:rPr lang="de-DE" sz="2400"/>
              <a:t>Besprecht abschließend in eurem Team, wie ihr für die Kompromissvorschläge stimmen wollt. </a:t>
            </a:r>
          </a:p>
          <a:p>
            <a:r>
              <a:rPr lang="de-DE" sz="2400" b="1"/>
              <a:t>Wenn mindestens 4 von 7 Personen mit JA stimmen, wird die Lösung so in der Schule umgesetzt.</a:t>
            </a:r>
          </a:p>
          <a:p>
            <a:r>
              <a:rPr lang="de-DE" sz="2400"/>
              <a:t>Überlegt, wer von euch abstimmt.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CCFA034-2A40-A8CE-B5C7-A555CE4DCB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74" y="2962209"/>
            <a:ext cx="2587341" cy="162000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3DBB5398-3779-6507-D3E5-A8EE760AFB62}"/>
              </a:ext>
            </a:extLst>
          </p:cNvPr>
          <p:cNvSpPr txBox="1"/>
          <p:nvPr/>
        </p:nvSpPr>
        <p:spPr>
          <a:xfrm>
            <a:off x="4111476" y="2277118"/>
            <a:ext cx="74925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/>
              <a:t>Stimmt ab und </a:t>
            </a:r>
          </a:p>
          <a:p>
            <a:r>
              <a:rPr lang="de-DE" sz="3600" b="1"/>
              <a:t>feiert das Ergebnis!</a:t>
            </a:r>
          </a:p>
        </p:txBody>
      </p:sp>
    </p:spTree>
    <p:extLst>
      <p:ext uri="{BB962C8B-B14F-4D97-AF65-F5344CB8AC3E}">
        <p14:creationId xmlns:p14="http://schemas.microsoft.com/office/powerpoint/2010/main" val="166213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7A3100B1-6E88-55A3-ABC2-516D68DD3C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227" y="5087295"/>
            <a:ext cx="1001821" cy="1596152"/>
          </a:xfrm>
          <a:prstGeom prst="rect">
            <a:avLst/>
          </a:prstGeom>
        </p:spPr>
      </p:pic>
      <p:pic>
        <p:nvPicPr>
          <p:cNvPr id="9" name="Grafik 8" descr="Ein Bild, das Text, ClipArt, Visitenkarte enthält.&#10;&#10;Automatisch generierte Beschreibung">
            <a:extLst>
              <a:ext uri="{FF2B5EF4-FFF2-40B4-BE49-F238E27FC236}">
                <a16:creationId xmlns:a16="http://schemas.microsoft.com/office/drawing/2014/main" id="{28A13C51-89DA-0DEF-6FB8-EE44F71FB7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74" y="0"/>
            <a:ext cx="3408426" cy="1285381"/>
          </a:xfrm>
          <a:prstGeom prst="rect">
            <a:avLst/>
          </a:prstGeom>
        </p:spPr>
      </p:pic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63BC11F0-80E4-1D7A-1152-BE2AAE8734D5}"/>
              </a:ext>
            </a:extLst>
          </p:cNvPr>
          <p:cNvSpPr txBox="1">
            <a:spLocks/>
          </p:cNvSpPr>
          <p:nvPr/>
        </p:nvSpPr>
        <p:spPr>
          <a:xfrm>
            <a:off x="838200" y="3729990"/>
            <a:ext cx="7832037" cy="2953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400"/>
              <a:t>Text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DBB5398-3779-6507-D3E5-A8EE760AFB62}"/>
              </a:ext>
            </a:extLst>
          </p:cNvPr>
          <p:cNvSpPr txBox="1"/>
          <p:nvPr/>
        </p:nvSpPr>
        <p:spPr>
          <a:xfrm>
            <a:off x="1057276" y="2277118"/>
            <a:ext cx="10546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/>
              <a:t>Text</a:t>
            </a:r>
          </a:p>
        </p:txBody>
      </p:sp>
      <p:pic>
        <p:nvPicPr>
          <p:cNvPr id="10" name="Inhaltsplatzhalter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C3664DDE-81D6-A528-EF96-874976DEB4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5"/>
          <a:stretch/>
        </p:blipFill>
        <p:spPr>
          <a:xfrm>
            <a:off x="756284" y="12628"/>
            <a:ext cx="5185815" cy="1663771"/>
          </a:xfrm>
        </p:spPr>
      </p:pic>
    </p:spTree>
    <p:extLst>
      <p:ext uri="{BB962C8B-B14F-4D97-AF65-F5344CB8AC3E}">
        <p14:creationId xmlns:p14="http://schemas.microsoft.com/office/powerpoint/2010/main" val="829087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020D69-CF77-A914-9A15-10E9432E0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2109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/>
              <a:t>Du nimmst heute an der </a:t>
            </a:r>
            <a:r>
              <a:rPr lang="de-DE" b="1"/>
              <a:t>Schulkonferenz</a:t>
            </a:r>
            <a:r>
              <a:rPr lang="de-DE"/>
              <a:t> teil.</a:t>
            </a:r>
          </a:p>
          <a:p>
            <a:pPr marL="0" indent="0">
              <a:buNone/>
            </a:pPr>
            <a:endParaRPr lang="de-DE"/>
          </a:p>
          <a:p>
            <a:pPr marL="0" indent="0">
              <a:buNone/>
            </a:pPr>
            <a:r>
              <a:rPr lang="de-DE" b="1"/>
              <a:t>Du spielst eine*n Schüler*in, einen Elternteil, eine Lehrerkraft oder die Schulleitung. Vielleicht übernimmst du die Moderation.</a:t>
            </a:r>
          </a:p>
          <a:p>
            <a:pPr marL="0" indent="0">
              <a:buNone/>
            </a:pPr>
            <a:endParaRPr lang="de-DE"/>
          </a:p>
          <a:p>
            <a:pPr marL="0" indent="0">
              <a:buNone/>
            </a:pPr>
            <a:r>
              <a:rPr lang="de-DE"/>
              <a:t>Es geht um das </a:t>
            </a:r>
            <a:r>
              <a:rPr lang="de-DE" b="1"/>
              <a:t>Handyverbot an der Schule</a:t>
            </a:r>
            <a:r>
              <a:rPr lang="de-DE"/>
              <a:t>.</a:t>
            </a:r>
          </a:p>
          <a:p>
            <a:pPr marL="0" indent="0">
              <a:buNone/>
            </a:pPr>
            <a:endParaRPr lang="de-DE"/>
          </a:p>
          <a:p>
            <a:pPr marL="0" indent="0">
              <a:buNone/>
            </a:pPr>
            <a:r>
              <a:rPr lang="de-DE"/>
              <a:t>Es ist deine Aufgabe gemeinsam mit den anderen eine </a:t>
            </a:r>
          </a:p>
          <a:p>
            <a:pPr marL="0" indent="0">
              <a:buNone/>
            </a:pPr>
            <a:r>
              <a:rPr lang="de-DE" b="1"/>
              <a:t>Lösung zu finden</a:t>
            </a:r>
            <a:r>
              <a:rPr lang="de-DE"/>
              <a:t>.</a:t>
            </a:r>
          </a:p>
        </p:txBody>
      </p:sp>
      <p:pic>
        <p:nvPicPr>
          <p:cNvPr id="4" name="Grafik 3" descr="Ein Bild, das Text, ClipArt, Visitenkarte enthält.&#10;&#10;Automatisch generierte Beschreibung">
            <a:extLst>
              <a:ext uri="{FF2B5EF4-FFF2-40B4-BE49-F238E27FC236}">
                <a16:creationId xmlns:a16="http://schemas.microsoft.com/office/drawing/2014/main" id="{E5A474C1-56DC-138A-FC2C-095AFF66E8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74" y="0"/>
            <a:ext cx="3408426" cy="128538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EDCB2AF-869B-7BC9-22B1-D6D6E1F6E2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227" y="5087295"/>
            <a:ext cx="1001821" cy="1596152"/>
          </a:xfrm>
          <a:prstGeom prst="rect">
            <a:avLst/>
          </a:prstGeom>
        </p:spPr>
      </p:pic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7AFA5ED7-D322-0D2C-33BA-C3BE271EBD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7" y="-19050"/>
            <a:ext cx="8315325" cy="212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242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8786AE70-A640-9D08-5AA6-1B92306A5B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48" y="5729"/>
            <a:ext cx="7677912" cy="255930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A3100B1-6E88-55A3-ABC2-516D68DD3C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227" y="5087295"/>
            <a:ext cx="1001821" cy="1596152"/>
          </a:xfrm>
          <a:prstGeom prst="rect">
            <a:avLst/>
          </a:prstGeom>
        </p:spPr>
      </p:pic>
      <p:pic>
        <p:nvPicPr>
          <p:cNvPr id="9" name="Grafik 8" descr="Ein Bild, das Text, ClipArt, Visitenkarte enthält.&#10;&#10;Automatisch generierte Beschreibung">
            <a:extLst>
              <a:ext uri="{FF2B5EF4-FFF2-40B4-BE49-F238E27FC236}">
                <a16:creationId xmlns:a16="http://schemas.microsoft.com/office/drawing/2014/main" id="{28A13C51-89DA-0DEF-6FB8-EE44F71FB7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74" y="0"/>
            <a:ext cx="3408426" cy="1285381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08A05A8-E799-E3A7-D3B5-E2634782B7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2324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7A3100B1-6E88-55A3-ABC2-516D68DD3C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227" y="5087295"/>
            <a:ext cx="1001821" cy="1596152"/>
          </a:xfrm>
          <a:prstGeom prst="rect">
            <a:avLst/>
          </a:prstGeom>
        </p:spPr>
      </p:pic>
      <p:pic>
        <p:nvPicPr>
          <p:cNvPr id="9" name="Grafik 8" descr="Ein Bild, das Text, ClipArt, Visitenkarte enthält.&#10;&#10;Automatisch generierte Beschreibung">
            <a:extLst>
              <a:ext uri="{FF2B5EF4-FFF2-40B4-BE49-F238E27FC236}">
                <a16:creationId xmlns:a16="http://schemas.microsoft.com/office/drawing/2014/main" id="{28A13C51-89DA-0DEF-6FB8-EE44F71FB7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74" y="0"/>
            <a:ext cx="3408426" cy="1285381"/>
          </a:xfrm>
          <a:prstGeom prst="rect">
            <a:avLst/>
          </a:prstGeom>
        </p:spPr>
      </p:pic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AE7E92E9-9951-B8DC-97D1-D766FC5164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20" y="0"/>
            <a:ext cx="6896413" cy="2116804"/>
          </a:xfr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400E95D0-0142-426A-E6BD-857A0F76BD7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2" t="4722" r="49607" b="66389"/>
          <a:stretch/>
        </p:blipFill>
        <p:spPr>
          <a:xfrm>
            <a:off x="219075" y="2078226"/>
            <a:ext cx="3971926" cy="179991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1D67C3A1-6E75-632C-5B49-44C00A72683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86" t="76726" r="3297" b="5972"/>
          <a:stretch/>
        </p:blipFill>
        <p:spPr>
          <a:xfrm>
            <a:off x="1504950" y="3958592"/>
            <a:ext cx="3658433" cy="1521563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87BDA583-245C-1186-327B-2D38EC19BC3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" t="78116" r="49314" b="6944"/>
          <a:stretch/>
        </p:blipFill>
        <p:spPr>
          <a:xfrm>
            <a:off x="380068" y="5560607"/>
            <a:ext cx="6668432" cy="1024572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FA93DA83-B107-09B0-CCD5-CAD732B6188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25" t="35139" r="35759" b="41359"/>
          <a:stretch/>
        </p:blipFill>
        <p:spPr>
          <a:xfrm>
            <a:off x="7572375" y="4520301"/>
            <a:ext cx="2943925" cy="2317031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E9C97BFA-1608-9E85-AA02-93693C288406}"/>
              </a:ext>
            </a:extLst>
          </p:cNvPr>
          <p:cNvSpPr txBox="1"/>
          <p:nvPr/>
        </p:nvSpPr>
        <p:spPr>
          <a:xfrm>
            <a:off x="593371" y="2400812"/>
            <a:ext cx="34324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None/>
            </a:pPr>
            <a:r>
              <a:rPr lang="de-DE" sz="2400" b="0" i="1" u="none" strike="noStrike" baseline="0">
                <a:solidFill>
                  <a:srgbClr val="7263A8"/>
                </a:solidFill>
                <a:latin typeface="AkzidenzGroteskBE-It"/>
              </a:rPr>
              <a:t>Das ist eindeutig auf dem Schulhof passiert!</a:t>
            </a:r>
          </a:p>
          <a:p>
            <a:pPr marL="0" indent="0" algn="l">
              <a:buNone/>
            </a:pPr>
            <a:r>
              <a:rPr lang="de-DE" sz="2400" b="0" i="1" u="none" strike="noStrike" baseline="0">
                <a:solidFill>
                  <a:srgbClr val="7263A8"/>
                </a:solidFill>
                <a:latin typeface="AkzidenzGroteskBE-It"/>
              </a:rPr>
              <a:t>So krass! Und traurig!</a:t>
            </a:r>
          </a:p>
          <a:p>
            <a:endParaRPr lang="de-DE">
              <a:solidFill>
                <a:srgbClr val="7263A8"/>
              </a:solidFill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263499E4-5AC7-E96A-8997-9F6C32CD276A}"/>
              </a:ext>
            </a:extLst>
          </p:cNvPr>
          <p:cNvSpPr txBox="1"/>
          <p:nvPr/>
        </p:nvSpPr>
        <p:spPr>
          <a:xfrm>
            <a:off x="1877730" y="4300880"/>
            <a:ext cx="33593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0" i="1" u="none" strike="noStrike" baseline="0">
                <a:solidFill>
                  <a:srgbClr val="7263A8"/>
                </a:solidFill>
                <a:latin typeface="AkzidenzGroteskBE-It"/>
              </a:rPr>
              <a:t>Ehm, hallo, weiß die Schulleitung davon?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C7AE6E9A-E5BE-22BA-266F-FC8AEE066DD3}"/>
              </a:ext>
            </a:extLst>
          </p:cNvPr>
          <p:cNvSpPr txBox="1"/>
          <p:nvPr/>
        </p:nvSpPr>
        <p:spPr>
          <a:xfrm>
            <a:off x="1038479" y="5822443"/>
            <a:ext cx="5974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None/>
            </a:pPr>
            <a:r>
              <a:rPr lang="de-DE" sz="2400" b="0" i="1" u="none" strike="noStrike" baseline="0">
                <a:solidFill>
                  <a:srgbClr val="7263A8"/>
                </a:solidFill>
                <a:latin typeface="AkzidenzGroteskBE-It"/>
              </a:rPr>
              <a:t>Offensichtlich macht denen das Spaß…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7DBDC250-AD4B-68D2-68EE-5F1A1A68C6D5}"/>
              </a:ext>
            </a:extLst>
          </p:cNvPr>
          <p:cNvSpPr txBox="1"/>
          <p:nvPr/>
        </p:nvSpPr>
        <p:spPr>
          <a:xfrm>
            <a:off x="7893644" y="5078651"/>
            <a:ext cx="33593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None/>
            </a:pPr>
            <a:r>
              <a:rPr lang="de-DE" sz="2400" i="1">
                <a:solidFill>
                  <a:srgbClr val="7263A8"/>
                </a:solidFill>
                <a:latin typeface="AkzidenzGroteskBE-It"/>
              </a:rPr>
              <a:t>S</a:t>
            </a:r>
            <a:r>
              <a:rPr lang="de-DE" sz="2400" b="0" i="1" u="none" strike="noStrike" baseline="0">
                <a:solidFill>
                  <a:srgbClr val="7263A8"/>
                </a:solidFill>
                <a:latin typeface="AkzidenzGroteskBE-It"/>
              </a:rPr>
              <a:t>timmt, jeder Regelverstoß sollte bestraft werden.</a:t>
            </a:r>
          </a:p>
        </p:txBody>
      </p:sp>
    </p:spTree>
    <p:extLst>
      <p:ext uri="{BB962C8B-B14F-4D97-AF65-F5344CB8AC3E}">
        <p14:creationId xmlns:p14="http://schemas.microsoft.com/office/powerpoint/2010/main" val="1487935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7A3100B1-6E88-55A3-ABC2-516D68DD3C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227" y="5087295"/>
            <a:ext cx="1001821" cy="1596152"/>
          </a:xfrm>
          <a:prstGeom prst="rect">
            <a:avLst/>
          </a:prstGeom>
        </p:spPr>
      </p:pic>
      <p:pic>
        <p:nvPicPr>
          <p:cNvPr id="9" name="Grafik 8" descr="Ein Bild, das Text, ClipArt, Visitenkarte enthält.&#10;&#10;Automatisch generierte Beschreibung">
            <a:extLst>
              <a:ext uri="{FF2B5EF4-FFF2-40B4-BE49-F238E27FC236}">
                <a16:creationId xmlns:a16="http://schemas.microsoft.com/office/drawing/2014/main" id="{28A13C51-89DA-0DEF-6FB8-EE44F71FB7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74" y="0"/>
            <a:ext cx="3408426" cy="1285381"/>
          </a:xfrm>
          <a:prstGeom prst="rect">
            <a:avLst/>
          </a:prstGeom>
        </p:spPr>
      </p:pic>
      <p:pic>
        <p:nvPicPr>
          <p:cNvPr id="4" name="Inhaltsplatzhalter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15B418BC-CBF9-6C63-8627-FBD68633B4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63" y="-19051"/>
            <a:ext cx="7285862" cy="1904259"/>
          </a:xfrm>
        </p:spPr>
      </p:pic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BF7CEBD1-B64A-2E5A-37B5-19F8AF38DD36}"/>
              </a:ext>
            </a:extLst>
          </p:cNvPr>
          <p:cNvSpPr txBox="1">
            <a:spLocks/>
          </p:cNvSpPr>
          <p:nvPr/>
        </p:nvSpPr>
        <p:spPr>
          <a:xfrm>
            <a:off x="838200" y="233210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DE"/>
          </a:p>
          <a:p>
            <a:pPr marL="0" indent="0">
              <a:buFont typeface="Arial" panose="020B0604020202020204" pitchFamily="34" charset="0"/>
              <a:buNone/>
            </a:pPr>
            <a:r>
              <a:rPr lang="de-DE"/>
              <a:t>Gewalt und respektloses Verhalten wird an der Schule bestraft.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/>
          </a:p>
          <a:p>
            <a:pPr marL="0" indent="0">
              <a:buFont typeface="Arial" panose="020B0604020202020204" pitchFamily="34" charset="0"/>
              <a:buNone/>
            </a:pPr>
            <a:r>
              <a:rPr lang="de-DE" b="1"/>
              <a:t>Auch Elif, die den Vorfall gefilmt und veröffentlicht hat, erhält eine Strafe.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/>
          </a:p>
          <a:p>
            <a:pPr marL="0" indent="0">
              <a:buFont typeface="Arial" panose="020B0604020202020204" pitchFamily="34" charset="0"/>
              <a:buNone/>
            </a:pPr>
            <a:r>
              <a:rPr lang="de-DE"/>
              <a:t>Seitdem wird über das Handyverbot diskutiert.</a:t>
            </a:r>
          </a:p>
        </p:txBody>
      </p:sp>
    </p:spTree>
    <p:extLst>
      <p:ext uri="{BB962C8B-B14F-4D97-AF65-F5344CB8AC3E}">
        <p14:creationId xmlns:p14="http://schemas.microsoft.com/office/powerpoint/2010/main" val="2114771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7A3100B1-6E88-55A3-ABC2-516D68DD3C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227" y="5087295"/>
            <a:ext cx="1001821" cy="1596152"/>
          </a:xfrm>
          <a:prstGeom prst="rect">
            <a:avLst/>
          </a:prstGeom>
        </p:spPr>
      </p:pic>
      <p:pic>
        <p:nvPicPr>
          <p:cNvPr id="9" name="Grafik 8" descr="Ein Bild, das Text, ClipArt, Visitenkarte enthält.&#10;&#10;Automatisch generierte Beschreibung">
            <a:extLst>
              <a:ext uri="{FF2B5EF4-FFF2-40B4-BE49-F238E27FC236}">
                <a16:creationId xmlns:a16="http://schemas.microsoft.com/office/drawing/2014/main" id="{28A13C51-89DA-0DEF-6FB8-EE44F71FB7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74" y="0"/>
            <a:ext cx="3408426" cy="1285381"/>
          </a:xfrm>
          <a:prstGeom prst="rect">
            <a:avLst/>
          </a:prstGeom>
        </p:spPr>
      </p:pic>
      <p:pic>
        <p:nvPicPr>
          <p:cNvPr id="4" name="Inhaltsplatzhalter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4AE1DCBA-A359-0914-114F-0966286D60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01" y="-1"/>
            <a:ext cx="7501432" cy="1733551"/>
          </a:xfr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53CDC11-4720-E087-DA2C-68F53A083C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027" y="2931758"/>
            <a:ext cx="1777869" cy="1777869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8FFBE591-45A9-62A0-2331-8799E26756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541" y="4709627"/>
            <a:ext cx="1777869" cy="1777869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42CED6BC-E028-BB10-6C59-FF19F8051E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525" y="1662605"/>
            <a:ext cx="1881632" cy="1881632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DEC2D81E-6E85-83FE-B6BC-2F96DDEB35A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908" y="4944555"/>
            <a:ext cx="1881632" cy="1881632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1085A63B-0742-B40A-7178-F0C3733AAD9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333" y="4657745"/>
            <a:ext cx="1881632" cy="1881632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66DAD6FD-87E5-2215-B97C-59FE56E94E6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104" y="2056186"/>
            <a:ext cx="1881632" cy="1881632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92FE7A71-2B3B-ABD7-9668-25F9B253A44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277" y="1591660"/>
            <a:ext cx="1881632" cy="1881632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FDE80424-43C3-F3FC-69E6-67E7D82982E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83" y="3767220"/>
            <a:ext cx="1808480" cy="180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768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7A3100B1-6E88-55A3-ABC2-516D68DD3C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227" y="5087295"/>
            <a:ext cx="1001821" cy="1596152"/>
          </a:xfrm>
          <a:prstGeom prst="rect">
            <a:avLst/>
          </a:prstGeom>
        </p:spPr>
      </p:pic>
      <p:pic>
        <p:nvPicPr>
          <p:cNvPr id="9" name="Grafik 8" descr="Ein Bild, das Text, ClipArt, Visitenkarte enthält.&#10;&#10;Automatisch generierte Beschreibung">
            <a:extLst>
              <a:ext uri="{FF2B5EF4-FFF2-40B4-BE49-F238E27FC236}">
                <a16:creationId xmlns:a16="http://schemas.microsoft.com/office/drawing/2014/main" id="{28A13C51-89DA-0DEF-6FB8-EE44F71FB7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74" y="0"/>
            <a:ext cx="3408426" cy="1285381"/>
          </a:xfrm>
          <a:prstGeom prst="rect">
            <a:avLst/>
          </a:prstGeom>
        </p:spPr>
      </p:pic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F22AD195-5988-57E6-C211-77331B30B2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38" y="0"/>
            <a:ext cx="6664525" cy="2334851"/>
          </a:xfr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B3515DD-88D5-7C87-E6F7-36AB9F077C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48" y="3922775"/>
            <a:ext cx="4335588" cy="2714625"/>
          </a:xfrm>
          <a:prstGeom prst="rect">
            <a:avLst/>
          </a:prstGeom>
        </p:spPr>
      </p:pic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76AEFF2C-0BF1-E1B0-09FC-35ECC5F1E17B}"/>
              </a:ext>
            </a:extLst>
          </p:cNvPr>
          <p:cNvSpPr txBox="1">
            <a:spLocks/>
          </p:cNvSpPr>
          <p:nvPr/>
        </p:nvSpPr>
        <p:spPr>
          <a:xfrm>
            <a:off x="2733676" y="2419350"/>
            <a:ext cx="8620124" cy="4264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DE"/>
          </a:p>
          <a:p>
            <a:pPr marL="0" indent="0">
              <a:buFont typeface="Arial" panose="020B0604020202020204" pitchFamily="34" charset="0"/>
              <a:buNone/>
            </a:pPr>
            <a:r>
              <a:rPr lang="de-DE"/>
              <a:t>Baut einen Konferenztisch in der Mitte des Raumes auf!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/>
          </a:p>
          <a:p>
            <a:pPr marL="0" indent="0">
              <a:buFont typeface="Arial" panose="020B0604020202020204" pitchFamily="34" charset="0"/>
              <a:buNone/>
            </a:pPr>
            <a:r>
              <a:rPr lang="de-DE"/>
              <a:t>			Findet euch in Teams zusammen!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/>
          </a:p>
          <a:p>
            <a:pPr marL="0" indent="0">
              <a:buFont typeface="Arial" panose="020B0604020202020204" pitchFamily="34" charset="0"/>
              <a:buNone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509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7A3100B1-6E88-55A3-ABC2-516D68DD3C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227" y="5087295"/>
            <a:ext cx="1001821" cy="1596152"/>
          </a:xfrm>
          <a:prstGeom prst="rect">
            <a:avLst/>
          </a:prstGeom>
        </p:spPr>
      </p:pic>
      <p:pic>
        <p:nvPicPr>
          <p:cNvPr id="9" name="Grafik 8" descr="Ein Bild, das Text, ClipArt, Visitenkarte enthält.&#10;&#10;Automatisch generierte Beschreibung">
            <a:extLst>
              <a:ext uri="{FF2B5EF4-FFF2-40B4-BE49-F238E27FC236}">
                <a16:creationId xmlns:a16="http://schemas.microsoft.com/office/drawing/2014/main" id="{28A13C51-89DA-0DEF-6FB8-EE44F71FB7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74" y="0"/>
            <a:ext cx="3408426" cy="1285381"/>
          </a:xfrm>
          <a:prstGeom prst="rect">
            <a:avLst/>
          </a:prstGeom>
        </p:spPr>
      </p:pic>
      <p:pic>
        <p:nvPicPr>
          <p:cNvPr id="2" name="Grafik 1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0D3C0BFA-5DEA-A452-3BCE-C53A73349E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52" y="2004054"/>
            <a:ext cx="3343399" cy="1728000"/>
          </a:xfrm>
          <a:prstGeom prst="rect">
            <a:avLst/>
          </a:prstGeom>
        </p:spPr>
      </p:pic>
      <p:pic>
        <p:nvPicPr>
          <p:cNvPr id="4" name="F81DF7CE-CC98-4870-B7DF-648237A24C1C">
            <a:extLst>
              <a:ext uri="{FF2B5EF4-FFF2-40B4-BE49-F238E27FC236}">
                <a16:creationId xmlns:a16="http://schemas.microsoft.com/office/drawing/2014/main" id="{8CD6E37A-28A1-F5B6-4287-608F0F1CE9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0"/>
          <a:stretch/>
        </p:blipFill>
        <p:spPr bwMode="auto">
          <a:xfrm>
            <a:off x="101600" y="-18837"/>
            <a:ext cx="5262880" cy="215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89CA31F2-A0E5-78FA-DEFD-C1465696B6CD}"/>
              </a:ext>
            </a:extLst>
          </p:cNvPr>
          <p:cNvSpPr txBox="1"/>
          <p:nvPr/>
        </p:nvSpPr>
        <p:spPr>
          <a:xfrm>
            <a:off x="3989556" y="2266700"/>
            <a:ext cx="74925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/>
              <a:t>Stellt euch vor und </a:t>
            </a:r>
          </a:p>
          <a:p>
            <a:r>
              <a:rPr lang="de-DE" sz="3600" b="1"/>
              <a:t>lernt die anderen kennen!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2316F65A-5CEB-C08A-34E7-E15A12683715}"/>
              </a:ext>
            </a:extLst>
          </p:cNvPr>
          <p:cNvSpPr txBox="1">
            <a:spLocks/>
          </p:cNvSpPr>
          <p:nvPr/>
        </p:nvSpPr>
        <p:spPr>
          <a:xfrm>
            <a:off x="838200" y="3723568"/>
            <a:ext cx="10014690" cy="2953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/>
              <a:t>Nehmt euch Zeit, die </a:t>
            </a:r>
            <a:r>
              <a:rPr lang="de-DE" sz="2400" b="1"/>
              <a:t>Rollenkarten genau zu lesen </a:t>
            </a:r>
            <a:r>
              <a:rPr lang="de-DE" sz="2400"/>
              <a:t>und euch in die Personen </a:t>
            </a:r>
            <a:r>
              <a:rPr lang="de-DE" sz="2400" b="1"/>
              <a:t>hineinzuversetzen.</a:t>
            </a:r>
            <a:r>
              <a:rPr lang="de-DE" sz="2400"/>
              <a:t> Überlegt, was die Person in ihrem Alltag macht und wofür sie sich einsetzt.</a:t>
            </a:r>
          </a:p>
          <a:p>
            <a:r>
              <a:rPr lang="de-DE" sz="2400"/>
              <a:t>Denkt euch einen </a:t>
            </a:r>
            <a:r>
              <a:rPr lang="de-DE" sz="2400" b="1"/>
              <a:t>passenden Vornamen </a:t>
            </a:r>
            <a:r>
              <a:rPr lang="de-DE" sz="2400"/>
              <a:t>aus!</a:t>
            </a:r>
          </a:p>
          <a:p>
            <a:r>
              <a:rPr lang="de-DE" sz="2400"/>
              <a:t>Überlegt, wie ihr euch gleich </a:t>
            </a:r>
            <a:r>
              <a:rPr lang="de-DE" sz="2400" b="1"/>
              <a:t>vorstellen</a:t>
            </a:r>
            <a:r>
              <a:rPr lang="de-DE" sz="2400"/>
              <a:t> wollt und </a:t>
            </a:r>
            <a:r>
              <a:rPr lang="de-DE" sz="2400" b="1"/>
              <a:t>wer das übernimmt</a:t>
            </a:r>
            <a:r>
              <a:rPr lang="de-DE" sz="2400"/>
              <a:t>.</a:t>
            </a:r>
          </a:p>
          <a:p>
            <a:r>
              <a:rPr lang="de-DE" sz="2400"/>
              <a:t>Sagt wer ihr seid, was ihr gerne macht, wie lange ihr schon in der Schulkonferenz und an der Schule seid? 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308FC24-DB75-0DE8-7930-440C818AF6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400" y="2023253"/>
            <a:ext cx="2587338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572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7A3100B1-6E88-55A3-ABC2-516D68DD3C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227" y="5087295"/>
            <a:ext cx="1001821" cy="1596152"/>
          </a:xfrm>
          <a:prstGeom prst="rect">
            <a:avLst/>
          </a:prstGeom>
        </p:spPr>
      </p:pic>
      <p:pic>
        <p:nvPicPr>
          <p:cNvPr id="9" name="Grafik 8" descr="Ein Bild, das Text, ClipArt, Visitenkarte enthält.&#10;&#10;Automatisch generierte Beschreibung">
            <a:extLst>
              <a:ext uri="{FF2B5EF4-FFF2-40B4-BE49-F238E27FC236}">
                <a16:creationId xmlns:a16="http://schemas.microsoft.com/office/drawing/2014/main" id="{28A13C51-89DA-0DEF-6FB8-EE44F71FB7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74" y="0"/>
            <a:ext cx="3408426" cy="1285381"/>
          </a:xfrm>
          <a:prstGeom prst="rect">
            <a:avLst/>
          </a:prstGeom>
        </p:spPr>
      </p:pic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5A868AF8-E976-EE06-60E8-08A9255D86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82"/>
          <a:stretch/>
        </p:blipFill>
        <p:spPr>
          <a:xfrm>
            <a:off x="324358" y="0"/>
            <a:ext cx="5061204" cy="2034032"/>
          </a:xfrm>
        </p:spPr>
      </p:pic>
      <p:pic>
        <p:nvPicPr>
          <p:cNvPr id="12" name="Grafik 11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0A2937A0-4286-32D8-9CAD-10D62D9C07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58" y="2034032"/>
            <a:ext cx="3353567" cy="1728000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78EAD079-1920-0A30-88BD-BC6EB3056377}"/>
              </a:ext>
            </a:extLst>
          </p:cNvPr>
          <p:cNvSpPr txBox="1"/>
          <p:nvPr/>
        </p:nvSpPr>
        <p:spPr>
          <a:xfrm>
            <a:off x="3989556" y="2297867"/>
            <a:ext cx="74925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/>
              <a:t>Erklärt euren Standpunkt und vergleicht mit den anderen!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193D68D3-4A48-D40D-AFA5-C82BB55C9C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284" y="2790733"/>
            <a:ext cx="2587338" cy="1620000"/>
          </a:xfrm>
          <a:prstGeom prst="rect">
            <a:avLst/>
          </a:prstGeom>
        </p:spPr>
      </p:pic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4FD6AAE5-2921-25D7-0F5D-4FB2BE7B2DA2}"/>
              </a:ext>
            </a:extLst>
          </p:cNvPr>
          <p:cNvSpPr txBox="1">
            <a:spLocks/>
          </p:cNvSpPr>
          <p:nvPr/>
        </p:nvSpPr>
        <p:spPr>
          <a:xfrm>
            <a:off x="838200" y="3723568"/>
            <a:ext cx="9342120" cy="2953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/>
              <a:t>Lest die zweite Rollenkarte. </a:t>
            </a:r>
          </a:p>
          <a:p>
            <a:r>
              <a:rPr lang="de-DE" sz="2400" b="1"/>
              <a:t>Was hält eure Person von dem Antrag? </a:t>
            </a:r>
            <a:r>
              <a:rPr lang="de-DE" sz="2400"/>
              <a:t>Warum findet sie ihn gut oder schlecht? </a:t>
            </a:r>
          </a:p>
          <a:p>
            <a:r>
              <a:rPr lang="de-DE" sz="2400"/>
              <a:t>Überlegt, welche Person aus eurem Team den Standpunkt in der großen Runde vorstellt. Es sollte nicht die gleiche sein, wie in der ersten Runde.</a:t>
            </a:r>
          </a:p>
          <a:p>
            <a:r>
              <a:rPr lang="de-DE" sz="2400"/>
              <a:t>Überlegt, wer sich Notizen zu den Standpunkten der anderen macht. </a:t>
            </a:r>
            <a:r>
              <a:rPr lang="de-DE" sz="2400" b="1"/>
              <a:t>Wer ist eurer Meinung, wer nicht?</a:t>
            </a:r>
          </a:p>
        </p:txBody>
      </p:sp>
    </p:spTree>
    <p:extLst>
      <p:ext uri="{BB962C8B-B14F-4D97-AF65-F5344CB8AC3E}">
        <p14:creationId xmlns:p14="http://schemas.microsoft.com/office/powerpoint/2010/main" val="2271933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DC3707DF9CB1C4398279F6E2952CE9C" ma:contentTypeVersion="20" ma:contentTypeDescription="Ein neues Dokument erstellen." ma:contentTypeScope="" ma:versionID="3c43bb81efd77f906bce3f7707d54e70">
  <xsd:schema xmlns:xsd="http://www.w3.org/2001/XMLSchema" xmlns:xs="http://www.w3.org/2001/XMLSchema" xmlns:p="http://schemas.microsoft.com/office/2006/metadata/properties" xmlns:ns2="aa9c0281-d71a-453b-890d-b475e424efdd" xmlns:ns3="a1f0324a-5852-41fa-b68f-81351da4b082" targetNamespace="http://schemas.microsoft.com/office/2006/metadata/properties" ma:root="true" ma:fieldsID="eb4e6c91fa4fa437e3ff5cd460dbe098" ns2:_="" ns3:_="">
    <xsd:import namespace="aa9c0281-d71a-453b-890d-b475e424efdd"/>
    <xsd:import namespace="a1f0324a-5852-41fa-b68f-81351da4b0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LengthInSeconds" minOccurs="0"/>
                <xsd:element ref="ns2:foto" minOccurs="0"/>
                <xsd:element ref="ns2:_x0021_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9c0281-d71a-453b-890d-b475e424ef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foto" ma:index="21" nillable="true" ma:displayName="foto" ma:format="Image" ma:internalName="foto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x0021_" ma:index="22" nillable="true" ma:displayName="!" ma:format="Dropdown" ma:internalName="_x0021_">
      <xsd:simpleType>
        <xsd:restriction base="dms:Text">
          <xsd:maxLength value="255"/>
        </xsd:restriction>
      </xsd:simpleType>
    </xsd:element>
    <xsd:element name="lcf76f155ced4ddcb4097134ff3c332f" ma:index="24" nillable="true" ma:taxonomy="true" ma:internalName="lcf76f155ced4ddcb4097134ff3c332f" ma:taxonomyFieldName="MediaServiceImageTags" ma:displayName="Bildmarkierungen" ma:readOnly="false" ma:fieldId="{5cf76f15-5ced-4ddc-b409-7134ff3c332f}" ma:taxonomyMulti="true" ma:sspId="a1189b8f-5a1b-4eb6-89d0-56a18346a3d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f0324a-5852-41fa-b68f-81351da4b08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d389dcbe-b68e-49ab-9e63-9bd11770b948}" ma:internalName="TaxCatchAll" ma:showField="CatchAllData" ma:web="a1f0324a-5852-41fa-b68f-81351da4b0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9c0281-d71a-453b-890d-b475e424efdd">
      <Terms xmlns="http://schemas.microsoft.com/office/infopath/2007/PartnerControls"/>
    </lcf76f155ced4ddcb4097134ff3c332f>
    <TaxCatchAll xmlns="a1f0324a-5852-41fa-b68f-81351da4b082" xsi:nil="true"/>
    <foto xmlns="aa9c0281-d71a-453b-890d-b475e424efdd">
      <Url xsi:nil="true"/>
      <Description xsi:nil="true"/>
    </foto>
    <_x0021_ xmlns="aa9c0281-d71a-453b-890d-b475e424efdd" xsi:nil="true"/>
  </documentManagement>
</p:properties>
</file>

<file path=customXml/itemProps1.xml><?xml version="1.0" encoding="utf-8"?>
<ds:datastoreItem xmlns:ds="http://schemas.openxmlformats.org/officeDocument/2006/customXml" ds:itemID="{1D013C73-853A-44F4-81E9-CC9A49F9EE9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958219-2148-4C46-8E5B-F324FC276C74}">
  <ds:schemaRefs>
    <ds:schemaRef ds:uri="a1f0324a-5852-41fa-b68f-81351da4b082"/>
    <ds:schemaRef ds:uri="aa9c0281-d71a-453b-890d-b475e424efd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9A776FF-2004-4FCC-AAF2-4117EBE61809}">
  <ds:schemaRefs>
    <ds:schemaRef ds:uri="http://schemas.microsoft.com/office/2006/documentManagement/types"/>
    <ds:schemaRef ds:uri="http://purl.org/dc/dcmitype/"/>
    <ds:schemaRef ds:uri="a1f0324a-5852-41fa-b68f-81351da4b082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aa9c0281-d71a-453b-890d-b475e424efdd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795</Words>
  <Application>Microsoft Office PowerPoint</Application>
  <PresentationFormat>Breitbild</PresentationFormat>
  <Paragraphs>84</Paragraphs>
  <Slides>15</Slides>
  <Notes>10</Notes>
  <HiddenSlides>2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AkzidenzGroteskBE-It</vt:lpstr>
      <vt:lpstr>AkzidenzGroteskBE-Md</vt:lpstr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Planspiel Schulkonferenz</dc:title>
  <dc:creator>Larissa Mogk | Gesicht Zeigen!</dc:creator>
  <cp:lastModifiedBy>Larissa Mogk | Gesicht Zeigen!</cp:lastModifiedBy>
  <cp:revision>3</cp:revision>
  <dcterms:created xsi:type="dcterms:W3CDTF">2022-11-18T09:11:49Z</dcterms:created>
  <dcterms:modified xsi:type="dcterms:W3CDTF">2023-05-05T08:49:48Z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0x010100EDC3707DF9CB1C4398279F6E2952CE9C</vt:lpwstr>
  </property>
</Properties>
</file>